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E0403-FDD8-4D90-90E9-70AC57DED224}" type="datetimeFigureOut">
              <a:rPr lang="en-US" smtClean="0"/>
              <a:pPr/>
              <a:t>7/16/2008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E0403-FDD8-4D90-90E9-70AC57DED224}" type="datetimeFigureOut">
              <a:rPr lang="en-US" smtClean="0"/>
              <a:pPr/>
              <a:t>7/16/2008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E0403-FDD8-4D90-90E9-70AC57DED224}" type="datetimeFigureOut">
              <a:rPr lang="en-US" smtClean="0"/>
              <a:pPr/>
              <a:t>7/16/2008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E0403-FDD8-4D90-90E9-70AC57DED224}" type="datetimeFigureOut">
              <a:rPr lang="en-US" smtClean="0"/>
              <a:pPr/>
              <a:t>7/16/2008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E0403-FDD8-4D90-90E9-70AC57DED224}" type="datetimeFigureOut">
              <a:rPr lang="en-US" smtClean="0"/>
              <a:pPr/>
              <a:t>7/16/2008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E0403-FDD8-4D90-90E9-70AC57DED224}" type="datetimeFigureOut">
              <a:rPr lang="en-US" smtClean="0"/>
              <a:pPr/>
              <a:t>7/16/2008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E0403-FDD8-4D90-90E9-70AC57DED224}" type="datetimeFigureOut">
              <a:rPr lang="en-US" smtClean="0"/>
              <a:pPr/>
              <a:t>7/16/2008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E0403-FDD8-4D90-90E9-70AC57DED224}" type="datetimeFigureOut">
              <a:rPr lang="en-US" smtClean="0"/>
              <a:pPr/>
              <a:t>7/16/2008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E0403-FDD8-4D90-90E9-70AC57DED224}" type="datetimeFigureOut">
              <a:rPr lang="en-US" smtClean="0"/>
              <a:pPr/>
              <a:t>7/16/2008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E0403-FDD8-4D90-90E9-70AC57DED224}" type="datetimeFigureOut">
              <a:rPr lang="en-US" smtClean="0"/>
              <a:pPr/>
              <a:t>7/16/2008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E0403-FDD8-4D90-90E9-70AC57DED224}" type="datetimeFigureOut">
              <a:rPr lang="en-US" smtClean="0"/>
              <a:pPr/>
              <a:t>7/16/2008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EA13-BDC6-4050-8CA2-CCD05A4F02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E0403-FDD8-4D90-90E9-70AC57DED224}" type="datetimeFigureOut">
              <a:rPr lang="en-US" smtClean="0"/>
              <a:pPr/>
              <a:t>7/16/2008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9EA13-BDC6-4050-8CA2-CCD05A4F02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381001"/>
            <a:ext cx="3810000" cy="3219450"/>
          </a:xfrm>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Praying For Governments</a:t>
            </a:r>
            <a:endParaRPr lang="en-US" b="1" dirty="0">
              <a:solidFill>
                <a:schemeClr val="accent6">
                  <a:lumMod val="50000"/>
                </a:schemeClr>
              </a:solidFill>
              <a:effectLst>
                <a:outerShdw blurRad="38100" dist="38100" dir="2700000" algn="tl">
                  <a:srgbClr val="000000">
                    <a:alpha val="43137"/>
                  </a:srgbClr>
                </a:outerShdw>
              </a:effectLst>
            </a:endParaRPr>
          </a:p>
        </p:txBody>
      </p:sp>
      <p:pic>
        <p:nvPicPr>
          <p:cNvPr id="4" name="Picture 3" descr="queen_elizabeth.jpg"/>
          <p:cNvPicPr>
            <a:picLocks noChangeAspect="1"/>
          </p:cNvPicPr>
          <p:nvPr/>
        </p:nvPicPr>
        <p:blipFill>
          <a:blip r:embed="rId2"/>
          <a:stretch>
            <a:fillRect/>
          </a:stretch>
        </p:blipFill>
        <p:spPr>
          <a:xfrm>
            <a:off x="0" y="0"/>
            <a:ext cx="5018048"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err="1">
                <a:solidFill>
                  <a:schemeClr val="accent6">
                    <a:lumMod val="50000"/>
                  </a:schemeClr>
                </a:solidFill>
                <a:effectLst>
                  <a:outerShdw blurRad="38100" dist="38100" dir="2700000" algn="tl">
                    <a:srgbClr val="000000">
                      <a:alpha val="43137"/>
                    </a:srgbClr>
                  </a:outerShdw>
                </a:effectLst>
              </a:rPr>
              <a:t>Kosmos</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59395" name="Rectangle 3"/>
          <p:cNvSpPr>
            <a:spLocks noGrp="1" noChangeArrowheads="1"/>
          </p:cNvSpPr>
          <p:nvPr>
            <p:ph type="body" idx="1"/>
          </p:nvPr>
        </p:nvSpPr>
        <p:spPr/>
        <p:txBody>
          <a:bodyPr/>
          <a:lstStyle/>
          <a:p>
            <a:r>
              <a:rPr lang="en-US" dirty="0"/>
              <a:t>The </a:t>
            </a:r>
            <a:r>
              <a:rPr lang="en-US" dirty="0">
                <a:latin typeface="Times New Roman"/>
              </a:rPr>
              <a:t>“</a:t>
            </a:r>
            <a:r>
              <a:rPr lang="en-US" dirty="0"/>
              <a:t>World System</a:t>
            </a:r>
            <a:r>
              <a:rPr lang="en-US" dirty="0">
                <a:latin typeface="Times New Roman"/>
              </a:rPr>
              <a:t>”</a:t>
            </a:r>
            <a:r>
              <a:rPr lang="en-US" dirty="0"/>
              <a:t> consisting of powers  and principalities. The </a:t>
            </a:r>
            <a:r>
              <a:rPr lang="en-US" dirty="0">
                <a:latin typeface="Times New Roman"/>
              </a:rPr>
              <a:t>“</a:t>
            </a:r>
            <a:r>
              <a:rPr lang="en-US" dirty="0"/>
              <a:t>Age</a:t>
            </a:r>
            <a:r>
              <a:rPr lang="en-US" dirty="0">
                <a:latin typeface="Times New Roman"/>
              </a:rPr>
              <a:t>”</a:t>
            </a:r>
            <a:r>
              <a:rPr lang="en-US" dirty="0"/>
              <a:t> (</a:t>
            </a:r>
            <a:r>
              <a:rPr lang="en-US" dirty="0" err="1"/>
              <a:t>aion</a:t>
            </a:r>
            <a:r>
              <a:rPr lang="en-US" dirty="0" smtClean="0"/>
              <a:t>)</a:t>
            </a:r>
            <a:br>
              <a:rPr lang="en-US" dirty="0" smtClean="0"/>
            </a:br>
            <a:endParaRPr lang="en-US" dirty="0"/>
          </a:p>
          <a:p>
            <a:r>
              <a:rPr lang="en-US" dirty="0"/>
              <a:t>Ephesians 6:12 For we do not wrestle against flesh and blood, but against principalities, against powers, against the rulers of the darkness of this age, against spiritual hosts of wickedness in the heavenly places.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b="1" dirty="0" err="1">
                <a:solidFill>
                  <a:schemeClr val="accent6">
                    <a:lumMod val="50000"/>
                  </a:schemeClr>
                </a:solidFill>
                <a:effectLst>
                  <a:outerShdw blurRad="38100" dist="38100" dir="2700000" algn="tl">
                    <a:srgbClr val="000000">
                      <a:alpha val="43137"/>
                    </a:srgbClr>
                  </a:outerShdw>
                </a:effectLst>
              </a:rPr>
              <a:t>Stoichea</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60419" name="Rectangle 3"/>
          <p:cNvSpPr>
            <a:spLocks noGrp="1" noChangeArrowheads="1"/>
          </p:cNvSpPr>
          <p:nvPr>
            <p:ph type="body" idx="1"/>
          </p:nvPr>
        </p:nvSpPr>
        <p:spPr/>
        <p:txBody>
          <a:bodyPr>
            <a:normAutofit fontScale="85000" lnSpcReduction="20000"/>
          </a:bodyPr>
          <a:lstStyle/>
          <a:p>
            <a:pPr>
              <a:lnSpc>
                <a:spcPct val="90000"/>
              </a:lnSpc>
            </a:pPr>
            <a:r>
              <a:rPr lang="en-US" dirty="0"/>
              <a:t>The </a:t>
            </a:r>
            <a:r>
              <a:rPr lang="en-US" dirty="0">
                <a:latin typeface="Times New Roman"/>
              </a:rPr>
              <a:t>“</a:t>
            </a:r>
            <a:r>
              <a:rPr lang="en-US" dirty="0"/>
              <a:t>measured out things</a:t>
            </a:r>
            <a:r>
              <a:rPr lang="en-US" dirty="0">
                <a:latin typeface="Times New Roman"/>
              </a:rPr>
              <a:t>”</a:t>
            </a:r>
            <a:r>
              <a:rPr lang="en-US" dirty="0"/>
              <a:t>, the </a:t>
            </a:r>
            <a:r>
              <a:rPr lang="en-US" dirty="0">
                <a:latin typeface="Times New Roman"/>
              </a:rPr>
              <a:t>“</a:t>
            </a:r>
            <a:r>
              <a:rPr lang="en-US" dirty="0"/>
              <a:t>elements</a:t>
            </a:r>
            <a:r>
              <a:rPr lang="en-US" dirty="0" smtClean="0">
                <a:latin typeface="Times New Roman"/>
              </a:rPr>
              <a:t>”</a:t>
            </a:r>
            <a:br>
              <a:rPr lang="en-US" dirty="0" smtClean="0">
                <a:latin typeface="Times New Roman"/>
              </a:rPr>
            </a:br>
            <a:r>
              <a:rPr lang="en-US" dirty="0" smtClean="0"/>
              <a:t> </a:t>
            </a:r>
            <a:endParaRPr lang="en-US" dirty="0"/>
          </a:p>
          <a:p>
            <a:pPr>
              <a:lnSpc>
                <a:spcPct val="90000"/>
              </a:lnSpc>
            </a:pPr>
            <a:r>
              <a:rPr lang="en-US" dirty="0"/>
              <a:t>The rules of the </a:t>
            </a:r>
            <a:r>
              <a:rPr lang="en-US" dirty="0">
                <a:latin typeface="Times New Roman"/>
              </a:rPr>
              <a:t>“</a:t>
            </a:r>
            <a:r>
              <a:rPr lang="en-US" dirty="0" err="1"/>
              <a:t>kosmos</a:t>
            </a:r>
            <a:r>
              <a:rPr lang="en-US" dirty="0" smtClean="0">
                <a:latin typeface="Times New Roman"/>
              </a:rPr>
              <a:t>” - t</a:t>
            </a:r>
            <a:r>
              <a:rPr lang="en-US" dirty="0" smtClean="0"/>
              <a:t>he </a:t>
            </a:r>
            <a:r>
              <a:rPr lang="en-US" dirty="0"/>
              <a:t>spiritual rules, fears, rituals, human commandments, superstitions and ceremonies that keep people in spiritual bondage</a:t>
            </a:r>
            <a:r>
              <a:rPr lang="en-US" dirty="0" smtClean="0"/>
              <a:t>. </a:t>
            </a:r>
            <a:br>
              <a:rPr lang="en-US" dirty="0" smtClean="0"/>
            </a:br>
            <a:endParaRPr lang="en-US" dirty="0" smtClean="0"/>
          </a:p>
          <a:p>
            <a:pPr>
              <a:lnSpc>
                <a:spcPct val="90000"/>
              </a:lnSpc>
            </a:pPr>
            <a:r>
              <a:rPr lang="en-US" dirty="0" smtClean="0"/>
              <a:t>(Colossians 2:8-23, Galatians 4:9,10</a:t>
            </a:r>
            <a:br>
              <a:rPr lang="en-US" dirty="0" smtClean="0"/>
            </a:br>
            <a:endParaRPr lang="en-US" dirty="0"/>
          </a:p>
          <a:p>
            <a:pPr>
              <a:lnSpc>
                <a:spcPct val="90000"/>
              </a:lnSpc>
            </a:pPr>
            <a:r>
              <a:rPr lang="en-US" dirty="0"/>
              <a:t>This or that is </a:t>
            </a:r>
            <a:r>
              <a:rPr lang="en-US" dirty="0">
                <a:latin typeface="Times New Roman"/>
              </a:rPr>
              <a:t>“</a:t>
            </a:r>
            <a:r>
              <a:rPr lang="en-US" dirty="0"/>
              <a:t>taboo</a:t>
            </a:r>
            <a:r>
              <a:rPr lang="en-US" dirty="0">
                <a:latin typeface="Times New Roman"/>
              </a:rPr>
              <a:t>”</a:t>
            </a:r>
            <a:r>
              <a:rPr lang="en-US" dirty="0"/>
              <a:t> </a:t>
            </a:r>
            <a:r>
              <a:rPr lang="en-US" dirty="0" smtClean="0"/>
              <a:t/>
            </a:r>
            <a:br>
              <a:rPr lang="en-US" dirty="0" smtClean="0"/>
            </a:br>
            <a:endParaRPr lang="en-US" dirty="0"/>
          </a:p>
          <a:p>
            <a:pPr>
              <a:lnSpc>
                <a:spcPct val="90000"/>
              </a:lnSpc>
            </a:pPr>
            <a:r>
              <a:rPr lang="en-US" dirty="0"/>
              <a:t>Community governed and kept in </a:t>
            </a:r>
            <a:r>
              <a:rPr lang="en-US" dirty="0" smtClean="0"/>
              <a:t>darkness</a:t>
            </a:r>
            <a:br>
              <a:rPr lang="en-US" dirty="0" smtClean="0"/>
            </a:br>
            <a:endParaRPr lang="en-US" dirty="0"/>
          </a:p>
          <a:p>
            <a:pPr>
              <a:lnSpc>
                <a:spcPct val="90000"/>
              </a:lnSpc>
            </a:pPr>
            <a:r>
              <a:rPr lang="en-US" dirty="0"/>
              <a:t>Overcome on the cross.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b="1" dirty="0" err="1">
                <a:solidFill>
                  <a:schemeClr val="accent6">
                    <a:lumMod val="50000"/>
                  </a:schemeClr>
                </a:solidFill>
                <a:effectLst>
                  <a:outerShdw blurRad="38100" dist="38100" dir="2700000" algn="tl">
                    <a:srgbClr val="000000">
                      <a:alpha val="43137"/>
                    </a:srgbClr>
                  </a:outerShdw>
                </a:effectLst>
              </a:rPr>
              <a:t>Ouranos</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61443" name="Rectangle 3"/>
          <p:cNvSpPr>
            <a:spLocks noGrp="1" noChangeArrowheads="1"/>
          </p:cNvSpPr>
          <p:nvPr>
            <p:ph type="body" idx="1"/>
          </p:nvPr>
        </p:nvSpPr>
        <p:spPr/>
        <p:txBody>
          <a:bodyPr/>
          <a:lstStyle/>
          <a:p>
            <a:r>
              <a:rPr lang="en-US"/>
              <a:t>Heaven/s</a:t>
            </a:r>
          </a:p>
          <a:p>
            <a:r>
              <a:rPr lang="en-US"/>
              <a:t>First Heaven </a:t>
            </a:r>
            <a:r>
              <a:rPr lang="en-US">
                <a:latin typeface="Times New Roman"/>
              </a:rPr>
              <a:t>–</a:t>
            </a:r>
            <a:r>
              <a:rPr lang="en-US"/>
              <a:t> birds fly</a:t>
            </a:r>
          </a:p>
          <a:p>
            <a:r>
              <a:rPr lang="en-US"/>
              <a:t>Second heaven </a:t>
            </a:r>
            <a:r>
              <a:rPr lang="en-US">
                <a:latin typeface="Times New Roman"/>
              </a:rPr>
              <a:t>–</a:t>
            </a:r>
            <a:r>
              <a:rPr lang="en-US"/>
              <a:t> angels fly and do battle</a:t>
            </a:r>
          </a:p>
          <a:p>
            <a:r>
              <a:rPr lang="en-US"/>
              <a:t>Third heaven </a:t>
            </a:r>
            <a:r>
              <a:rPr lang="en-US">
                <a:latin typeface="Times New Roman"/>
              </a:rPr>
              <a:t>–</a:t>
            </a:r>
            <a:r>
              <a:rPr lang="en-US"/>
              <a:t> worship and adoration of God</a:t>
            </a:r>
          </a:p>
          <a:p>
            <a:r>
              <a:rPr lang="en-US"/>
              <a:t>Jesus </a:t>
            </a:r>
            <a:r>
              <a:rPr lang="en-US">
                <a:latin typeface="Times New Roman"/>
              </a:rPr>
              <a:t>“</a:t>
            </a:r>
            <a:r>
              <a:rPr lang="en-US"/>
              <a:t>passed through the Heavens</a:t>
            </a:r>
            <a:r>
              <a:rPr lang="en-US">
                <a:latin typeface="Times New Roman"/>
              </a:rPr>
              <a:t>”</a:t>
            </a:r>
            <a:endParaRPr lang="en-US"/>
          </a:p>
          <a:p>
            <a:r>
              <a:rPr lang="en-US"/>
              <a:t>Satan is presently in the 1</a:t>
            </a:r>
            <a:r>
              <a:rPr lang="en-US" baseline="30000"/>
              <a:t>st</a:t>
            </a:r>
            <a:r>
              <a:rPr lang="en-US"/>
              <a:t> Heaven as </a:t>
            </a:r>
            <a:r>
              <a:rPr lang="en-US">
                <a:latin typeface="Times New Roman"/>
              </a:rPr>
              <a:t>“</a:t>
            </a:r>
            <a:r>
              <a:rPr lang="en-US"/>
              <a:t>prince of the power of the air</a:t>
            </a:r>
            <a:r>
              <a:rPr lang="en-US">
                <a:latin typeface="Times New Roman"/>
              </a:rPr>
              <a:t>”</a:t>
            </a:r>
            <a:r>
              <a:rPr lang="en-US"/>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dirty="0" err="1">
                <a:solidFill>
                  <a:schemeClr val="accent6">
                    <a:lumMod val="50000"/>
                  </a:schemeClr>
                </a:solidFill>
                <a:effectLst>
                  <a:outerShdw blurRad="38100" dist="38100" dir="2700000" algn="tl">
                    <a:srgbClr val="000000">
                      <a:alpha val="43137"/>
                    </a:srgbClr>
                  </a:outerShdw>
                </a:effectLst>
              </a:rPr>
              <a:t>Theos</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62467" name="Rectangle 3"/>
          <p:cNvSpPr>
            <a:spLocks noGrp="1" noChangeArrowheads="1"/>
          </p:cNvSpPr>
          <p:nvPr>
            <p:ph type="body" idx="1"/>
          </p:nvPr>
        </p:nvSpPr>
        <p:spPr/>
        <p:txBody>
          <a:bodyPr/>
          <a:lstStyle/>
          <a:p>
            <a:r>
              <a:rPr lang="en-US" dirty="0"/>
              <a:t>God</a:t>
            </a:r>
          </a:p>
          <a:p>
            <a:r>
              <a:rPr lang="en-US" dirty="0"/>
              <a:t>Jesus at the right-hand side of God.</a:t>
            </a:r>
          </a:p>
          <a:p>
            <a:r>
              <a:rPr lang="en-US" dirty="0"/>
              <a:t>Christians are seated with Him (Ephesians 2:6)</a:t>
            </a:r>
          </a:p>
          <a:p>
            <a:r>
              <a:rPr lang="en-US" dirty="0"/>
              <a:t>We have ascended with Christ.</a:t>
            </a:r>
          </a:p>
          <a:p>
            <a:r>
              <a:rPr lang="en-US" dirty="0"/>
              <a:t>We are over and above the principalities and powers</a:t>
            </a:r>
          </a:p>
          <a:p>
            <a:r>
              <a:rPr lang="en-US" dirty="0"/>
              <a:t>We have </a:t>
            </a:r>
            <a:r>
              <a:rPr lang="en-US" dirty="0">
                <a:latin typeface="Times New Roman"/>
              </a:rPr>
              <a:t>“</a:t>
            </a:r>
            <a:r>
              <a:rPr lang="en-US" dirty="0"/>
              <a:t>son of God</a:t>
            </a:r>
            <a:r>
              <a:rPr lang="en-US" dirty="0">
                <a:latin typeface="Times New Roman"/>
              </a:rPr>
              <a:t>”</a:t>
            </a:r>
            <a:r>
              <a:rPr lang="en-US" dirty="0"/>
              <a:t> status.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C:\Documents and Settings\John Edmiston\My Documents\bible and politics\polis_kosmos.jpg"/>
          <p:cNvPicPr>
            <a:picLocks noChangeAspect="1" noChangeArrowheads="1"/>
          </p:cNvPicPr>
          <p:nvPr/>
        </p:nvPicPr>
        <p:blipFill>
          <a:blip r:embed="rId2"/>
          <a:srcRect/>
          <a:stretch>
            <a:fillRect/>
          </a:stretch>
        </p:blipFill>
        <p:spPr bwMode="auto">
          <a:xfrm>
            <a:off x="304800" y="228600"/>
            <a:ext cx="8534400" cy="6400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Documents and Settings\John Edmiston\My Documents\AIBI\aibi\otdiag2.gif"/>
          <p:cNvPicPr>
            <a:picLocks noChangeAspect="1" noChangeArrowheads="1"/>
          </p:cNvPicPr>
          <p:nvPr/>
        </p:nvPicPr>
        <p:blipFill>
          <a:blip r:embed="rId2"/>
          <a:srcRect/>
          <a:stretch>
            <a:fillRect/>
          </a:stretch>
        </p:blipFill>
        <p:spPr bwMode="auto">
          <a:xfrm>
            <a:off x="1885950" y="-4763"/>
            <a:ext cx="5372100" cy="686752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C:\Documents and Settings\John Edmiston\My Documents\AIBI\aibi\ntdiag2.gif"/>
          <p:cNvPicPr>
            <a:picLocks noChangeAspect="1" noChangeArrowheads="1"/>
          </p:cNvPicPr>
          <p:nvPr/>
        </p:nvPicPr>
        <p:blipFill>
          <a:blip r:embed="rId2"/>
          <a:srcRect/>
          <a:stretch>
            <a:fillRect/>
          </a:stretch>
        </p:blipFill>
        <p:spPr bwMode="auto">
          <a:xfrm>
            <a:off x="2203450" y="0"/>
            <a:ext cx="50546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Citizens of Heaven</a:t>
            </a:r>
          </a:p>
        </p:txBody>
      </p:sp>
      <p:sp>
        <p:nvSpPr>
          <p:cNvPr id="66563" name="Rectangle 3"/>
          <p:cNvSpPr>
            <a:spLocks noGrp="1" noChangeArrowheads="1"/>
          </p:cNvSpPr>
          <p:nvPr>
            <p:ph type="body" idx="1"/>
          </p:nvPr>
        </p:nvSpPr>
        <p:spPr/>
        <p:txBody>
          <a:bodyPr>
            <a:normAutofit fontScale="92500" lnSpcReduction="10000"/>
          </a:bodyPr>
          <a:lstStyle/>
          <a:p>
            <a:r>
              <a:rPr lang="en-US" dirty="0"/>
              <a:t>Christians are citizens of the </a:t>
            </a:r>
            <a:r>
              <a:rPr lang="en-US" dirty="0" smtClean="0"/>
              <a:t>Polis</a:t>
            </a:r>
            <a:br>
              <a:rPr lang="en-US" dirty="0" smtClean="0"/>
            </a:br>
            <a:endParaRPr lang="en-US" dirty="0"/>
          </a:p>
          <a:p>
            <a:r>
              <a:rPr lang="en-US" dirty="0"/>
              <a:t>And citizens of </a:t>
            </a:r>
            <a:r>
              <a:rPr lang="en-US" dirty="0" smtClean="0"/>
              <a:t>Heaven</a:t>
            </a:r>
            <a:br>
              <a:rPr lang="en-US" dirty="0" smtClean="0"/>
            </a:br>
            <a:endParaRPr lang="en-US" dirty="0"/>
          </a:p>
          <a:p>
            <a:r>
              <a:rPr lang="en-US" dirty="0"/>
              <a:t>The Church is both located in society and in Heaven</a:t>
            </a:r>
            <a:r>
              <a:rPr lang="en-US" dirty="0" smtClean="0"/>
              <a:t>.</a:t>
            </a:r>
            <a:br>
              <a:rPr lang="en-US" dirty="0" smtClean="0"/>
            </a:br>
            <a:endParaRPr lang="en-US" dirty="0"/>
          </a:p>
          <a:p>
            <a:r>
              <a:rPr lang="en-US" dirty="0"/>
              <a:t>The Church can bring the powers of Heaven to earth on healing, deliverance and gospel proclamation. (Luke 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Redemption</a:t>
            </a:r>
          </a:p>
        </p:txBody>
      </p:sp>
      <p:sp>
        <p:nvSpPr>
          <p:cNvPr id="67587" name="Rectangle 3"/>
          <p:cNvSpPr>
            <a:spLocks noGrp="1" noChangeArrowheads="1"/>
          </p:cNvSpPr>
          <p:nvPr>
            <p:ph type="body" idx="1"/>
          </p:nvPr>
        </p:nvSpPr>
        <p:spPr/>
        <p:txBody>
          <a:bodyPr>
            <a:normAutofit fontScale="92500"/>
          </a:bodyPr>
          <a:lstStyle/>
          <a:p>
            <a:r>
              <a:rPr lang="en-US" dirty="0"/>
              <a:t>For the </a:t>
            </a:r>
            <a:r>
              <a:rPr lang="en-US" dirty="0" err="1"/>
              <a:t>ekklesia</a:t>
            </a:r>
            <a:r>
              <a:rPr lang="en-US" dirty="0"/>
              <a:t> to redeem the polis it has to wrestle against the </a:t>
            </a:r>
            <a:r>
              <a:rPr lang="en-US" dirty="0" err="1"/>
              <a:t>kosmos</a:t>
            </a:r>
            <a:r>
              <a:rPr lang="en-US" dirty="0"/>
              <a:t> </a:t>
            </a:r>
            <a:r>
              <a:rPr lang="en-US" dirty="0" smtClean="0"/>
              <a:t/>
            </a:r>
            <a:br>
              <a:rPr lang="en-US" dirty="0" smtClean="0"/>
            </a:br>
            <a:endParaRPr lang="en-US" dirty="0"/>
          </a:p>
          <a:p>
            <a:r>
              <a:rPr lang="en-US" dirty="0"/>
              <a:t>and overthrow the grip of the </a:t>
            </a:r>
            <a:r>
              <a:rPr lang="en-US" dirty="0" smtClean="0"/>
              <a:t>superstitions of the </a:t>
            </a:r>
            <a:r>
              <a:rPr lang="en-US" dirty="0" err="1" smtClean="0"/>
              <a:t>stoichea</a:t>
            </a:r>
            <a:r>
              <a:rPr lang="en-US" dirty="0" smtClean="0"/>
              <a:t> </a:t>
            </a:r>
            <a:r>
              <a:rPr lang="en-US" dirty="0"/>
              <a:t>on the population</a:t>
            </a:r>
            <a:r>
              <a:rPr lang="en-US" dirty="0" smtClean="0"/>
              <a:t>.</a:t>
            </a:r>
            <a:br>
              <a:rPr lang="en-US" dirty="0" smtClean="0"/>
            </a:br>
            <a:endParaRPr lang="en-US" dirty="0"/>
          </a:p>
          <a:p>
            <a:r>
              <a:rPr lang="en-US" dirty="0"/>
              <a:t>This may invoke a reaction at the level of the community and its political leaders </a:t>
            </a:r>
            <a:r>
              <a:rPr lang="en-US" dirty="0">
                <a:latin typeface="Times New Roman"/>
              </a:rPr>
              <a:t>–</a:t>
            </a:r>
            <a:r>
              <a:rPr lang="en-US" dirty="0"/>
              <a:t> e.g. Acts 16 </a:t>
            </a:r>
            <a:r>
              <a:rPr lang="en-US" dirty="0">
                <a:latin typeface="Times New Roman"/>
              </a:rPr>
              <a:t>–</a:t>
            </a:r>
            <a:r>
              <a:rPr lang="en-US" dirty="0"/>
              <a:t> Paul in Philippi and Acts 19 Paul in Ephesus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Backsliding</a:t>
            </a:r>
          </a:p>
        </p:txBody>
      </p:sp>
      <p:sp>
        <p:nvSpPr>
          <p:cNvPr id="68611" name="Rectangle 3"/>
          <p:cNvSpPr>
            <a:spLocks noGrp="1" noChangeArrowheads="1"/>
          </p:cNvSpPr>
          <p:nvPr>
            <p:ph type="body" idx="1"/>
          </p:nvPr>
        </p:nvSpPr>
        <p:spPr/>
        <p:txBody>
          <a:bodyPr>
            <a:normAutofit fontScale="92500" lnSpcReduction="10000"/>
          </a:bodyPr>
          <a:lstStyle/>
          <a:p>
            <a:r>
              <a:rPr lang="en-US" dirty="0"/>
              <a:t>The Church can come under the grip of the </a:t>
            </a:r>
            <a:r>
              <a:rPr lang="en-US" dirty="0" err="1"/>
              <a:t>kosmos</a:t>
            </a:r>
            <a:r>
              <a:rPr lang="en-US" dirty="0"/>
              <a:t> by observing the </a:t>
            </a:r>
            <a:r>
              <a:rPr lang="en-US" dirty="0" err="1"/>
              <a:t>stoichea</a:t>
            </a:r>
            <a:r>
              <a:rPr lang="en-US" dirty="0"/>
              <a:t> e.g. circumcision debate and food debates</a:t>
            </a:r>
            <a:r>
              <a:rPr lang="en-US" dirty="0" smtClean="0"/>
              <a:t>.</a:t>
            </a:r>
            <a:br>
              <a:rPr lang="en-US" dirty="0" smtClean="0"/>
            </a:br>
            <a:endParaRPr lang="en-US" dirty="0"/>
          </a:p>
          <a:p>
            <a:r>
              <a:rPr lang="en-US" dirty="0"/>
              <a:t>Colossians </a:t>
            </a:r>
            <a:r>
              <a:rPr lang="en-US" dirty="0" smtClean="0"/>
              <a:t>2:8-23,  </a:t>
            </a:r>
            <a:r>
              <a:rPr lang="en-US" dirty="0"/>
              <a:t>Galatians </a:t>
            </a:r>
            <a:r>
              <a:rPr lang="en-US" dirty="0" smtClean="0"/>
              <a:t>4:9-11, 5:1-11</a:t>
            </a:r>
            <a:br>
              <a:rPr lang="en-US" dirty="0" smtClean="0"/>
            </a:br>
            <a:endParaRPr lang="en-US" dirty="0"/>
          </a:p>
          <a:p>
            <a:r>
              <a:rPr lang="en-US" dirty="0">
                <a:latin typeface="Times New Roman"/>
              </a:rPr>
              <a:t>“</a:t>
            </a:r>
            <a:r>
              <a:rPr lang="en-US" dirty="0"/>
              <a:t>Religion</a:t>
            </a:r>
            <a:r>
              <a:rPr lang="en-US" dirty="0">
                <a:latin typeface="Times New Roman"/>
              </a:rPr>
              <a:t>”</a:t>
            </a:r>
            <a:r>
              <a:rPr lang="en-US" dirty="0"/>
              <a:t> that imitates OT </a:t>
            </a:r>
            <a:r>
              <a:rPr lang="en-US" dirty="0" smtClean="0"/>
              <a:t>structures or pagan structures </a:t>
            </a:r>
            <a:r>
              <a:rPr lang="en-US" dirty="0"/>
              <a:t>is a going back to the old and is forbidden. </a:t>
            </a:r>
            <a:r>
              <a:rPr lang="en-US" dirty="0" smtClean="0"/>
              <a:t>(Galatians 5:1-11 and whole </a:t>
            </a:r>
            <a:r>
              <a:rPr lang="en-US" dirty="0"/>
              <a:t>book of Hebrews)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It Is Our Duty</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b="1" dirty="0">
                <a:solidFill>
                  <a:schemeClr val="accent6">
                    <a:lumMod val="50000"/>
                  </a:schemeClr>
                </a:solidFill>
              </a:rPr>
              <a:t>1 Timothy 2:1-4 MKJV  </a:t>
            </a:r>
            <a:r>
              <a:rPr lang="en-US" dirty="0"/>
              <a:t>First of all, then, I exhort that supplications, prayers, intercessions, and giving of thanks be made for all men,  (2)  for kings and all who are in authority, so that we may lead a quiet and peaceable life in all godliness and reverence.  (3)  For this is good and acceptable in the sight of God our Savior,  (4)  who will have all men to be saved and to come to the knowledge of the truth.</a:t>
            </a:r>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Victory</a:t>
            </a:r>
          </a:p>
        </p:txBody>
      </p:sp>
      <p:sp>
        <p:nvSpPr>
          <p:cNvPr id="69635" name="Rectangle 3"/>
          <p:cNvSpPr>
            <a:spLocks noGrp="1" noChangeArrowheads="1"/>
          </p:cNvSpPr>
          <p:nvPr>
            <p:ph type="body" idx="1"/>
          </p:nvPr>
        </p:nvSpPr>
        <p:spPr/>
        <p:txBody>
          <a:bodyPr>
            <a:normAutofit lnSpcReduction="10000"/>
          </a:bodyPr>
          <a:lstStyle/>
          <a:p>
            <a:r>
              <a:rPr lang="en-US" dirty="0"/>
              <a:t>When the Church is victorious the </a:t>
            </a:r>
            <a:r>
              <a:rPr lang="en-US" dirty="0" err="1"/>
              <a:t>ekklesia</a:t>
            </a:r>
            <a:r>
              <a:rPr lang="en-US" dirty="0"/>
              <a:t> rules the polis and the powers of the </a:t>
            </a:r>
            <a:r>
              <a:rPr lang="en-US" dirty="0" err="1"/>
              <a:t>kosmos</a:t>
            </a:r>
            <a:r>
              <a:rPr lang="en-US" dirty="0"/>
              <a:t> are cast down and there is revival </a:t>
            </a:r>
            <a:r>
              <a:rPr lang="en-US" dirty="0" smtClean="0"/>
              <a:t/>
            </a:r>
            <a:br>
              <a:rPr lang="en-US" dirty="0" smtClean="0"/>
            </a:br>
            <a:endParaRPr lang="en-US" dirty="0"/>
          </a:p>
          <a:p>
            <a:r>
              <a:rPr lang="en-US" dirty="0"/>
              <a:t>and objects associated with the </a:t>
            </a:r>
            <a:r>
              <a:rPr lang="en-US" dirty="0" err="1"/>
              <a:t>stoichea</a:t>
            </a:r>
            <a:r>
              <a:rPr lang="en-US" dirty="0"/>
              <a:t> are destroyed (Acts 19</a:t>
            </a:r>
            <a:r>
              <a:rPr lang="en-US" dirty="0" smtClean="0"/>
              <a:t>)</a:t>
            </a:r>
            <a:br>
              <a:rPr lang="en-US" dirty="0" smtClean="0"/>
            </a:br>
            <a:endParaRPr lang="en-US" dirty="0"/>
          </a:p>
          <a:p>
            <a:r>
              <a:rPr lang="en-US" dirty="0"/>
              <a:t>The political structures are then liberated to be righteous</a:t>
            </a:r>
          </a:p>
          <a:p>
            <a:pPr>
              <a:buFont typeface="Wingdings" pitchFamily="2" charset="2"/>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Victory  2</a:t>
            </a:r>
          </a:p>
        </p:txBody>
      </p:sp>
      <p:sp>
        <p:nvSpPr>
          <p:cNvPr id="70659" name="Rectangle 3"/>
          <p:cNvSpPr>
            <a:spLocks noGrp="1" noChangeArrowheads="1"/>
          </p:cNvSpPr>
          <p:nvPr>
            <p:ph type="body" idx="1"/>
          </p:nvPr>
        </p:nvSpPr>
        <p:spPr/>
        <p:txBody>
          <a:bodyPr/>
          <a:lstStyle/>
          <a:p>
            <a:r>
              <a:rPr lang="en-US" dirty="0"/>
              <a:t>A righteous King can transform the Temple (Josiah</a:t>
            </a:r>
            <a:r>
              <a:rPr lang="en-US" dirty="0" smtClean="0"/>
              <a:t>)</a:t>
            </a:r>
            <a:br>
              <a:rPr lang="en-US" dirty="0" smtClean="0"/>
            </a:br>
            <a:endParaRPr lang="en-US" dirty="0"/>
          </a:p>
          <a:p>
            <a:r>
              <a:rPr lang="en-US" dirty="0"/>
              <a:t>And a righteous prophet can transform the Kingship. (Nathan</a:t>
            </a:r>
            <a:r>
              <a:rPr lang="en-US" dirty="0" smtClean="0"/>
              <a:t>)</a:t>
            </a:r>
            <a:br>
              <a:rPr lang="en-US" dirty="0" smtClean="0"/>
            </a:br>
            <a:endParaRPr lang="en-US" dirty="0"/>
          </a:p>
          <a:p>
            <a:r>
              <a:rPr lang="en-US" dirty="0"/>
              <a:t>There is thus a synergy between the </a:t>
            </a:r>
            <a:r>
              <a:rPr lang="en-US" dirty="0" err="1"/>
              <a:t>ekklesia</a:t>
            </a:r>
            <a:r>
              <a:rPr lang="en-US" dirty="0"/>
              <a:t> and the polis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Leaders</a:t>
            </a:r>
          </a:p>
        </p:txBody>
      </p:sp>
      <p:sp>
        <p:nvSpPr>
          <p:cNvPr id="71683" name="Rectangle 3"/>
          <p:cNvSpPr>
            <a:spLocks noGrp="1" noChangeArrowheads="1"/>
          </p:cNvSpPr>
          <p:nvPr>
            <p:ph type="body" idx="1"/>
          </p:nvPr>
        </p:nvSpPr>
        <p:spPr/>
        <p:txBody>
          <a:bodyPr>
            <a:normAutofit fontScale="92500" lnSpcReduction="10000"/>
          </a:bodyPr>
          <a:lstStyle/>
          <a:p>
            <a:r>
              <a:rPr lang="en-US" dirty="0"/>
              <a:t>Leaders are the gatekeepers of the culture</a:t>
            </a:r>
            <a:r>
              <a:rPr lang="en-US" dirty="0" smtClean="0"/>
              <a:t>.</a:t>
            </a:r>
            <a:br>
              <a:rPr lang="en-US" dirty="0" smtClean="0"/>
            </a:br>
            <a:endParaRPr lang="en-US" dirty="0"/>
          </a:p>
          <a:p>
            <a:r>
              <a:rPr lang="en-US" dirty="0"/>
              <a:t>They determine if the gospel can legally be proclaimed</a:t>
            </a:r>
            <a:r>
              <a:rPr lang="en-US" dirty="0" smtClean="0"/>
              <a:t>.</a:t>
            </a:r>
            <a:br>
              <a:rPr lang="en-US" dirty="0" smtClean="0"/>
            </a:br>
            <a:endParaRPr lang="en-US" dirty="0"/>
          </a:p>
          <a:p>
            <a:r>
              <a:rPr lang="en-US" dirty="0"/>
              <a:t>They encourage or discourage righteousness and truth</a:t>
            </a:r>
            <a:r>
              <a:rPr lang="en-US" dirty="0" smtClean="0"/>
              <a:t>.</a:t>
            </a:r>
            <a:br>
              <a:rPr lang="en-US" dirty="0" smtClean="0"/>
            </a:br>
            <a:endParaRPr lang="en-US" dirty="0"/>
          </a:p>
          <a:p>
            <a:r>
              <a:rPr lang="en-US" dirty="0"/>
              <a:t>Satan seeks to deceive leaders so as to make war against God</a:t>
            </a:r>
            <a:r>
              <a:rPr lang="en-US" dirty="0" smtClean="0"/>
              <a:t>. (Revelation 16:13,14  20:3,8)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Spirituality</a:t>
            </a:r>
          </a:p>
        </p:txBody>
      </p:sp>
      <p:sp>
        <p:nvSpPr>
          <p:cNvPr id="72707" name="Rectangle 3"/>
          <p:cNvSpPr>
            <a:spLocks noGrp="1" noChangeArrowheads="1"/>
          </p:cNvSpPr>
          <p:nvPr>
            <p:ph type="body" idx="1"/>
          </p:nvPr>
        </p:nvSpPr>
        <p:spPr/>
        <p:txBody>
          <a:bodyPr>
            <a:normAutofit fontScale="92500" lnSpcReduction="10000"/>
          </a:bodyPr>
          <a:lstStyle/>
          <a:p>
            <a:pPr>
              <a:lnSpc>
                <a:spcPct val="90000"/>
              </a:lnSpc>
            </a:pPr>
            <a:r>
              <a:rPr lang="en-US" dirty="0"/>
              <a:t>The spirituality of the leader often affects the whole nation e.g. good and bad kings of Israel</a:t>
            </a:r>
            <a:r>
              <a:rPr lang="en-US" dirty="0" smtClean="0"/>
              <a:t>.</a:t>
            </a:r>
            <a:br>
              <a:rPr lang="en-US" dirty="0" smtClean="0"/>
            </a:br>
            <a:endParaRPr lang="en-US" dirty="0"/>
          </a:p>
          <a:p>
            <a:pPr>
              <a:lnSpc>
                <a:spcPct val="90000"/>
              </a:lnSpc>
            </a:pPr>
            <a:r>
              <a:rPr lang="en-US" dirty="0"/>
              <a:t>The church must redeem the leaders if it is to fully redeem the culture</a:t>
            </a:r>
            <a:r>
              <a:rPr lang="en-US" dirty="0" smtClean="0"/>
              <a:t>.</a:t>
            </a:r>
            <a:br>
              <a:rPr lang="en-US" dirty="0" smtClean="0"/>
            </a:br>
            <a:endParaRPr lang="en-US" dirty="0"/>
          </a:p>
          <a:p>
            <a:pPr>
              <a:lnSpc>
                <a:spcPct val="90000"/>
              </a:lnSpc>
            </a:pPr>
            <a:r>
              <a:rPr lang="en-US" dirty="0"/>
              <a:t>We are to pray for kings and all in authority as a matter of </a:t>
            </a:r>
            <a:r>
              <a:rPr lang="en-US" dirty="0">
                <a:latin typeface="Times New Roman"/>
              </a:rPr>
              <a:t>“</a:t>
            </a:r>
            <a:r>
              <a:rPr lang="en-US" dirty="0"/>
              <a:t>first importance</a:t>
            </a:r>
            <a:r>
              <a:rPr lang="en-US" dirty="0">
                <a:latin typeface="Times New Roman"/>
              </a:rPr>
              <a:t>”</a:t>
            </a:r>
            <a:r>
              <a:rPr lang="en-US" dirty="0"/>
              <a:t> (1 Timothy 2:1-4</a:t>
            </a:r>
            <a:r>
              <a:rPr lang="en-US" dirty="0" smtClean="0"/>
              <a:t>)</a:t>
            </a:r>
            <a:br>
              <a:rPr lang="en-US" dirty="0" smtClean="0"/>
            </a:br>
            <a:endParaRPr lang="en-US" dirty="0"/>
          </a:p>
          <a:p>
            <a:pPr>
              <a:lnSpc>
                <a:spcPct val="90000"/>
              </a:lnSpc>
            </a:pPr>
            <a:r>
              <a:rPr lang="en-US" dirty="0"/>
              <a:t>We are also to lead them to Christ where possible.</a:t>
            </a:r>
          </a:p>
          <a:p>
            <a:pPr>
              <a:lnSpc>
                <a:spcPct val="90000"/>
              </a:lnSpc>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Spirituality 2</a:t>
            </a:r>
          </a:p>
        </p:txBody>
      </p:sp>
      <p:sp>
        <p:nvSpPr>
          <p:cNvPr id="73731" name="Rectangle 3"/>
          <p:cNvSpPr>
            <a:spLocks noGrp="1" noChangeArrowheads="1"/>
          </p:cNvSpPr>
          <p:nvPr>
            <p:ph type="body" idx="1"/>
          </p:nvPr>
        </p:nvSpPr>
        <p:spPr/>
        <p:txBody>
          <a:bodyPr/>
          <a:lstStyle/>
          <a:p>
            <a:r>
              <a:rPr lang="en-US" dirty="0"/>
              <a:t>The </a:t>
            </a:r>
            <a:r>
              <a:rPr lang="en-US" dirty="0" err="1"/>
              <a:t>ekklesia</a:t>
            </a:r>
            <a:r>
              <a:rPr lang="en-US" dirty="0"/>
              <a:t> contains wisdom from God that the leaders of the polis need to hear and understand. ( 1 Corinthians 1 &amp; 2</a:t>
            </a:r>
            <a:r>
              <a:rPr lang="en-US" dirty="0" smtClean="0"/>
              <a:t>)</a:t>
            </a:r>
            <a:br>
              <a:rPr lang="en-US" dirty="0" smtClean="0"/>
            </a:br>
            <a:endParaRPr lang="en-US" dirty="0"/>
          </a:p>
          <a:p>
            <a:r>
              <a:rPr lang="en-US" dirty="0"/>
              <a:t>The </a:t>
            </a:r>
            <a:r>
              <a:rPr lang="en-US" dirty="0" err="1"/>
              <a:t>ekklesia</a:t>
            </a:r>
            <a:r>
              <a:rPr lang="en-US" dirty="0"/>
              <a:t> is supposed to guide the polis</a:t>
            </a:r>
            <a:r>
              <a:rPr lang="en-US" dirty="0" smtClean="0"/>
              <a:t>.</a:t>
            </a:r>
            <a:br>
              <a:rPr lang="en-US" dirty="0" smtClean="0"/>
            </a:br>
            <a:endParaRPr lang="en-US" dirty="0"/>
          </a:p>
          <a:p>
            <a:r>
              <a:rPr lang="en-US" dirty="0"/>
              <a:t>Where input is possible the Church should guide the State into God</a:t>
            </a:r>
            <a:r>
              <a:rPr lang="en-US" dirty="0">
                <a:latin typeface="Times New Roman"/>
              </a:rPr>
              <a:t>’</a:t>
            </a:r>
            <a:r>
              <a:rPr lang="en-US" dirty="0"/>
              <a:t>s will.</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72:2,3</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i="1" dirty="0" smtClean="0">
                <a:solidFill>
                  <a:schemeClr val="accent6">
                    <a:lumMod val="50000"/>
                  </a:schemeClr>
                </a:solidFill>
              </a:rPr>
              <a:t>Give the king your justice, O God, and your righteousness to a king's son. (v. 2)</a:t>
            </a:r>
            <a:endParaRPr lang="en-US" dirty="0" smtClean="0">
              <a:solidFill>
                <a:schemeClr val="accent6">
                  <a:lumMod val="50000"/>
                </a:schemeClr>
              </a:solidFill>
            </a:endParaRPr>
          </a:p>
          <a:p>
            <a:pPr>
              <a:buNone/>
            </a:pPr>
            <a:r>
              <a:rPr lang="en-US" dirty="0" smtClean="0"/>
              <a:t>    Lord</a:t>
            </a:r>
            <a:r>
              <a:rPr lang="en-US" dirty="0" smtClean="0"/>
              <a:t>, help our king (president, prime minister) to judge Your people with righteousness. Give us a just government and our leaders the discernment of right and wrong that only You can give. </a:t>
            </a:r>
          </a:p>
          <a:p>
            <a:pPr>
              <a:buNone/>
            </a:pPr>
            <a:r>
              <a:rPr lang="en-US" dirty="0" smtClean="0"/>
              <a:t> </a:t>
            </a:r>
          </a:p>
          <a:p>
            <a:r>
              <a:rPr lang="en-US" i="1" dirty="0" smtClean="0">
                <a:solidFill>
                  <a:schemeClr val="accent6">
                    <a:lumMod val="50000"/>
                  </a:schemeClr>
                </a:solidFill>
              </a:rPr>
              <a:t>May the mountains yield prosperity for the people, and the hills, in righteousness. (v. 3)</a:t>
            </a:r>
            <a:r>
              <a:rPr lang="en-US" dirty="0" smtClean="0">
                <a:solidFill>
                  <a:schemeClr val="accent6">
                    <a:lumMod val="50000"/>
                  </a:schemeClr>
                </a:solidFill>
              </a:rPr>
              <a:t> </a:t>
            </a:r>
            <a:r>
              <a:rPr lang="en-US" dirty="0" smtClean="0"/>
              <a:t/>
            </a:r>
            <a:br>
              <a:rPr lang="en-US" dirty="0" smtClean="0"/>
            </a:br>
            <a:r>
              <a:rPr lang="en-US" dirty="0" smtClean="0"/>
              <a:t>Father, please prosper our nation, and assure that the people also benefit from Your gracious gifts </a:t>
            </a:r>
            <a:r>
              <a:rPr lang="en-US" dirty="0" smtClean="0"/>
              <a:t>- and </a:t>
            </a:r>
            <a:r>
              <a:rPr lang="en-US" dirty="0" smtClean="0"/>
              <a:t>not just the leadership.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72:4,5</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i="1" dirty="0" smtClean="0">
                <a:solidFill>
                  <a:schemeClr val="accent6">
                    <a:lumMod val="50000"/>
                  </a:schemeClr>
                </a:solidFill>
              </a:rPr>
              <a:t>May he defend the cause of the poor of the people, give deliverance to the needy, and crush the oppressor.</a:t>
            </a:r>
            <a:r>
              <a:rPr lang="en-US" dirty="0" smtClean="0">
                <a:solidFill>
                  <a:schemeClr val="accent6">
                    <a:lumMod val="50000"/>
                  </a:schemeClr>
                </a:solidFill>
              </a:rPr>
              <a:t> (v. 4) </a:t>
            </a:r>
            <a:r>
              <a:rPr lang="en-US" dirty="0" smtClean="0"/>
              <a:t/>
            </a:r>
            <a:br>
              <a:rPr lang="en-US" dirty="0" smtClean="0"/>
            </a:br>
            <a:r>
              <a:rPr lang="en-US" dirty="0" smtClean="0"/>
              <a:t>Merciful God, lead our government to defend the cause of the needy. Give our leaders the moral fortitude to crush oppressors and to stand up to wicked people who use their power against the poor. </a:t>
            </a:r>
          </a:p>
          <a:p>
            <a:r>
              <a:rPr lang="en-US" dirty="0" smtClean="0"/>
              <a:t> </a:t>
            </a:r>
          </a:p>
          <a:p>
            <a:r>
              <a:rPr lang="en-US" i="1" dirty="0" smtClean="0">
                <a:solidFill>
                  <a:schemeClr val="accent6">
                    <a:lumMod val="50000"/>
                  </a:schemeClr>
                </a:solidFill>
              </a:rPr>
              <a:t>May he live while the sun endures, and as long as the moon, throughout all generations.</a:t>
            </a:r>
            <a:r>
              <a:rPr lang="en-US" dirty="0" smtClean="0">
                <a:solidFill>
                  <a:schemeClr val="accent6">
                    <a:lumMod val="50000"/>
                  </a:schemeClr>
                </a:solidFill>
              </a:rPr>
              <a:t> </a:t>
            </a:r>
            <a:r>
              <a:rPr lang="en-US" i="1" dirty="0" smtClean="0">
                <a:solidFill>
                  <a:schemeClr val="accent6">
                    <a:lumMod val="50000"/>
                  </a:schemeClr>
                </a:solidFill>
              </a:rPr>
              <a:t>(v. 5)</a:t>
            </a:r>
            <a:r>
              <a:rPr lang="en-US" dirty="0" smtClean="0">
                <a:solidFill>
                  <a:schemeClr val="accent6">
                    <a:lumMod val="50000"/>
                  </a:schemeClr>
                </a:solidFill>
              </a:rPr>
              <a:t> </a:t>
            </a:r>
            <a:r>
              <a:rPr lang="en-US" dirty="0" smtClean="0"/>
              <a:t/>
            </a:r>
            <a:br>
              <a:rPr lang="en-US" dirty="0" smtClean="0"/>
            </a:br>
            <a:r>
              <a:rPr lang="en-US" dirty="0" smtClean="0"/>
              <a:t>Giver of Life, bless our leader with good health and keep our leader safe from all forms of violence and from all evil.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a:t>
            </a:r>
            <a:r>
              <a:rPr lang="en-US" b="1" dirty="0" smtClean="0">
                <a:solidFill>
                  <a:schemeClr val="accent6">
                    <a:lumMod val="50000"/>
                  </a:schemeClr>
                </a:solidFill>
                <a:effectLst>
                  <a:outerShdw blurRad="38100" dist="38100" dir="2700000" algn="tl">
                    <a:srgbClr val="000000">
                      <a:alpha val="43137"/>
                    </a:srgbClr>
                  </a:outerShdw>
                </a:effectLst>
              </a:rPr>
              <a:t>72:6,7</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solidFill>
                  <a:schemeClr val="accent6">
                    <a:lumMod val="50000"/>
                  </a:schemeClr>
                </a:solidFill>
              </a:rPr>
              <a:t>May he be like rain that falls on the mown grass, like showers that water the earth. (v. 6)</a:t>
            </a:r>
            <a:r>
              <a:rPr lang="en-US" dirty="0" smtClean="0"/>
              <a:t/>
            </a:r>
            <a:br>
              <a:rPr lang="en-US" dirty="0" smtClean="0"/>
            </a:br>
            <a:r>
              <a:rPr lang="en-US" dirty="0" smtClean="0"/>
              <a:t>Work through our leaders to bring refreshment to the people, Lord; may their rule be a source of goodness, blessing, and growth. </a:t>
            </a:r>
            <a:br>
              <a:rPr lang="en-US" dirty="0" smtClean="0"/>
            </a:br>
            <a:endParaRPr lang="en-US" dirty="0" smtClean="0"/>
          </a:p>
          <a:p>
            <a:r>
              <a:rPr lang="en-US" i="1" dirty="0" smtClean="0">
                <a:solidFill>
                  <a:schemeClr val="accent6">
                    <a:lumMod val="50000"/>
                  </a:schemeClr>
                </a:solidFill>
              </a:rPr>
              <a:t>In his days may righteousness flourish and peace abound, until the moon is no more. (v. 7) </a:t>
            </a:r>
            <a:r>
              <a:rPr lang="en-US" i="1" dirty="0" smtClean="0"/>
              <a:t/>
            </a:r>
            <a:br>
              <a:rPr lang="en-US" i="1" dirty="0" smtClean="0"/>
            </a:br>
            <a:r>
              <a:rPr lang="en-US" dirty="0" smtClean="0"/>
              <a:t>God of all wisdom, inspire our leader to lead in ways that provide enduring peace, stability and a well-founded and lasting moral order.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72:8-14</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US" i="1" dirty="0" smtClean="0">
                <a:solidFill>
                  <a:schemeClr val="accent6">
                    <a:lumMod val="50000"/>
                  </a:schemeClr>
                </a:solidFill>
              </a:rPr>
              <a:t>May he have dominion from sea to sea, and from the River to the ends of the earth. May his foes bow down before him, and his enemies lick the dust. May the kings of </a:t>
            </a:r>
            <a:r>
              <a:rPr lang="en-US" i="1" dirty="0" err="1" smtClean="0">
                <a:solidFill>
                  <a:schemeClr val="accent6">
                    <a:lumMod val="50000"/>
                  </a:schemeClr>
                </a:solidFill>
              </a:rPr>
              <a:t>Tarshish</a:t>
            </a:r>
            <a:r>
              <a:rPr lang="en-US" i="1" dirty="0" smtClean="0">
                <a:solidFill>
                  <a:schemeClr val="accent6">
                    <a:lumMod val="50000"/>
                  </a:schemeClr>
                </a:solidFill>
              </a:rPr>
              <a:t> and of the isles render him tribute, may the kings of Sheba and </a:t>
            </a:r>
            <a:r>
              <a:rPr lang="en-US" i="1" dirty="0" err="1" smtClean="0">
                <a:solidFill>
                  <a:schemeClr val="accent6">
                    <a:lumMod val="50000"/>
                  </a:schemeClr>
                </a:solidFill>
              </a:rPr>
              <a:t>Seba</a:t>
            </a:r>
            <a:r>
              <a:rPr lang="en-US" i="1" dirty="0" smtClean="0">
                <a:solidFill>
                  <a:schemeClr val="accent6">
                    <a:lumMod val="50000"/>
                  </a:schemeClr>
                </a:solidFill>
              </a:rPr>
              <a:t> bring gifts. May all kings fall down before him, all nations give him service.</a:t>
            </a:r>
            <a:r>
              <a:rPr lang="en-US" dirty="0" smtClean="0">
                <a:solidFill>
                  <a:schemeClr val="accent6">
                    <a:lumMod val="50000"/>
                  </a:schemeClr>
                </a:solidFill>
              </a:rPr>
              <a:t> (vss. 8-11)</a:t>
            </a:r>
            <a:r>
              <a:rPr lang="en-US" dirty="0" smtClean="0"/>
              <a:t/>
            </a:r>
            <a:br>
              <a:rPr lang="en-US" dirty="0" smtClean="0"/>
            </a:br>
            <a:r>
              <a:rPr lang="en-US" dirty="0" smtClean="0"/>
              <a:t>Our God and King, help our leaders to serve You well, so that our government is not humiliated by </a:t>
            </a:r>
            <a:r>
              <a:rPr lang="en-US" dirty="0" smtClean="0"/>
              <a:t>other </a:t>
            </a:r>
            <a:r>
              <a:rPr lang="en-US" dirty="0" smtClean="0"/>
              <a:t>nations, but instead is honored by all. </a:t>
            </a:r>
          </a:p>
          <a:p>
            <a:pPr>
              <a:buNone/>
            </a:pPr>
            <a:endParaRPr lang="en-US" dirty="0" smtClean="0"/>
          </a:p>
          <a:p>
            <a:r>
              <a:rPr lang="en-US" i="1" dirty="0" smtClean="0">
                <a:solidFill>
                  <a:schemeClr val="accent6">
                    <a:lumMod val="50000"/>
                  </a:schemeClr>
                </a:solidFill>
              </a:rPr>
              <a:t>For he delivers the needy when they call, the poor and those who have no helper. He has pity on the weak and the needy, and saves the lives of the needy. From oppression and violence he redeems their life; and precious is their blood in his sight. </a:t>
            </a:r>
            <a:r>
              <a:rPr lang="en-US" dirty="0" smtClean="0">
                <a:solidFill>
                  <a:schemeClr val="accent6">
                    <a:lumMod val="50000"/>
                  </a:schemeClr>
                </a:solidFill>
              </a:rPr>
              <a:t>(vss. 12-14)</a:t>
            </a:r>
            <a:r>
              <a:rPr lang="en-US" dirty="0" smtClean="0"/>
              <a:t/>
            </a:r>
            <a:br>
              <a:rPr lang="en-US" dirty="0" smtClean="0"/>
            </a:br>
            <a:r>
              <a:rPr lang="en-US" dirty="0" smtClean="0"/>
              <a:t>Holy Spirit, convict our government leaders of the preciousness of every human life. Give them active compassion toward the poor, helpless, weak, and needy so that they will consider themselves servants of the people and will despise no one.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72:15,16</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i="1" dirty="0" smtClean="0">
                <a:solidFill>
                  <a:schemeClr val="accent6">
                    <a:lumMod val="50000"/>
                  </a:schemeClr>
                </a:solidFill>
              </a:rPr>
              <a:t>Long may he live! May gold of Sheba be given to him. May prayer be made for him continually, and blessings invoked for him all day long. (v. 15)</a:t>
            </a:r>
            <a:r>
              <a:rPr lang="en-US" dirty="0" smtClean="0"/>
              <a:t/>
            </a:r>
            <a:br>
              <a:rPr lang="en-US" dirty="0" smtClean="0"/>
            </a:br>
            <a:r>
              <a:rPr lang="en-US" dirty="0" smtClean="0"/>
              <a:t>Lord of all, move our hearts to pray continually for our leaders and to bless them whenever they come to mind. Especially bless them with the greatest blessing of all—Your salvation.</a:t>
            </a:r>
          </a:p>
          <a:p>
            <a:pPr>
              <a:buNone/>
            </a:pPr>
            <a:endParaRPr lang="en-US" dirty="0" smtClean="0"/>
          </a:p>
          <a:p>
            <a:r>
              <a:rPr lang="en-US" i="1" dirty="0" smtClean="0">
                <a:solidFill>
                  <a:schemeClr val="accent6">
                    <a:lumMod val="50000"/>
                  </a:schemeClr>
                </a:solidFill>
              </a:rPr>
              <a:t>May there be abundance of grain in the land; may it wave on the tops of the mountains; may its fruit be like Lebanon; and may people blossom in the cities like the grass of the field. (v. 16)</a:t>
            </a:r>
            <a:r>
              <a:rPr lang="en-US" i="1" dirty="0" smtClean="0"/>
              <a:t/>
            </a:r>
            <a:br>
              <a:rPr lang="en-US" i="1" dirty="0" smtClean="0"/>
            </a:br>
            <a:r>
              <a:rPr lang="en-US" dirty="0" smtClean="0"/>
              <a:t>Father, give our nation an abundance of basic necessities and food so that it may also bless those that have none. Bless our land so that the people will flourish.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It Is God’s Concern</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chemeClr val="accent6">
                    <a:lumMod val="50000"/>
                  </a:schemeClr>
                </a:solidFill>
              </a:rPr>
              <a:t>Riches , </a:t>
            </a:r>
            <a:r>
              <a:rPr lang="en-US" b="1" dirty="0" err="1" smtClean="0">
                <a:solidFill>
                  <a:schemeClr val="accent6">
                    <a:lumMod val="50000"/>
                  </a:schemeClr>
                </a:solidFill>
              </a:rPr>
              <a:t>Honour</a:t>
            </a:r>
            <a:r>
              <a:rPr lang="en-US" b="1" dirty="0" smtClean="0">
                <a:solidFill>
                  <a:schemeClr val="accent6">
                    <a:lumMod val="50000"/>
                  </a:schemeClr>
                </a:solidFill>
              </a:rPr>
              <a:t>, Greatness and Strength</a:t>
            </a:r>
            <a:endParaRPr lang="en-US" dirty="0" smtClean="0">
              <a:solidFill>
                <a:schemeClr val="accent6">
                  <a:lumMod val="50000"/>
                </a:schemeClr>
              </a:solidFill>
            </a:endParaRPr>
          </a:p>
          <a:p>
            <a:r>
              <a:rPr lang="en-US" dirty="0" smtClean="0"/>
              <a:t>(1 Chronicles 29:11-12 NKJV) {11} Yours, O LORD, is the greatness, The power and the glory, The victory and the majesty; For all that is in heaven and in earth is Yours; Yours is the kingdom, O LORD, And You are exalted as head over all. {12} Both riches and honor come from You, And You reign over all. In Your hand is power and might; In Your hand it is to make great And to give strength to all</a:t>
            </a:r>
            <a:r>
              <a:rPr lang="en-US" dirty="0" smtClean="0"/>
              <a:t>.</a:t>
            </a:r>
            <a:br>
              <a:rPr lang="en-US" dirty="0" smtClean="0"/>
            </a:br>
            <a:endParaRPr lang="en-US" dirty="0" smtClean="0"/>
          </a:p>
          <a:p>
            <a:pPr>
              <a:buNone/>
            </a:pPr>
            <a:r>
              <a:rPr lang="en-US" b="1" dirty="0" smtClean="0">
                <a:solidFill>
                  <a:schemeClr val="accent6">
                    <a:lumMod val="50000"/>
                  </a:schemeClr>
                </a:solidFill>
              </a:rPr>
              <a:t>Political Position</a:t>
            </a:r>
            <a:endParaRPr lang="en-US" dirty="0" smtClean="0">
              <a:solidFill>
                <a:schemeClr val="accent6">
                  <a:lumMod val="50000"/>
                </a:schemeClr>
              </a:solidFill>
            </a:endParaRPr>
          </a:p>
          <a:p>
            <a:r>
              <a:rPr lang="en-US" dirty="0" smtClean="0"/>
              <a:t>(Daniel 4:17 NKJV) ..In order that the living may know That the Most High rules in the kingdom of men, Gives it to whomever He will, And sets over it the lowest of men.'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Psalm 72:17-20</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i="1" dirty="0" smtClean="0">
                <a:solidFill>
                  <a:schemeClr val="accent6">
                    <a:lumMod val="50000"/>
                  </a:schemeClr>
                </a:solidFill>
              </a:rPr>
              <a:t>May his name endure forever, his fame continue as long as the sun. May all nations be blessed in him; may they pronounce him happy. (v. 17)</a:t>
            </a:r>
            <a:r>
              <a:rPr lang="en-US" i="1" dirty="0" smtClean="0"/>
              <a:t/>
            </a:r>
            <a:br>
              <a:rPr lang="en-US" i="1" dirty="0" smtClean="0"/>
            </a:br>
            <a:r>
              <a:rPr lang="en-US" dirty="0" smtClean="0"/>
              <a:t>Lord, when our leaders obey Your laws, You respond with blessing. May the blessings of obedience come to our leaders. Then they will gain international reputation and can witness to the world of Your goodness to those who follow You.</a:t>
            </a:r>
          </a:p>
          <a:p>
            <a:pPr>
              <a:buNone/>
            </a:pPr>
            <a:endParaRPr lang="en-US" dirty="0" smtClean="0"/>
          </a:p>
          <a:p>
            <a:r>
              <a:rPr lang="en-US" i="1" dirty="0" smtClean="0">
                <a:solidFill>
                  <a:schemeClr val="accent6">
                    <a:lumMod val="50000"/>
                  </a:schemeClr>
                </a:solidFill>
              </a:rPr>
              <a:t>Blessed be the L</a:t>
            </a:r>
            <a:r>
              <a:rPr lang="en-US" i="1" cap="small" dirty="0" smtClean="0">
                <a:solidFill>
                  <a:schemeClr val="accent6">
                    <a:lumMod val="50000"/>
                  </a:schemeClr>
                </a:solidFill>
              </a:rPr>
              <a:t>ord</a:t>
            </a:r>
            <a:r>
              <a:rPr lang="en-US" i="1" dirty="0" smtClean="0">
                <a:solidFill>
                  <a:schemeClr val="accent6">
                    <a:lumMod val="50000"/>
                  </a:schemeClr>
                </a:solidFill>
              </a:rPr>
              <a:t>, the God of Israel, who alone does wondrous things. Blessed be his glorious name forever; may his glory fill the whole earth. Amen and Amen. The prayers of David son of Jesse are ended. (vss. 18-20)</a:t>
            </a:r>
            <a:r>
              <a:rPr lang="en-US" i="1" dirty="0" smtClean="0"/>
              <a:t/>
            </a:r>
            <a:br>
              <a:rPr lang="en-US" i="1" dirty="0" smtClean="0"/>
            </a:br>
            <a:r>
              <a:rPr lang="en-US" dirty="0" smtClean="0"/>
              <a:t>We praise You, God, for only You can work the wonders that result in the transformation of people and nations. May Your glory indeed fill the earth, including our nation!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The Spiritual Battle</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accent6">
                    <a:lumMod val="50000"/>
                  </a:schemeClr>
                </a:solidFill>
              </a:rPr>
              <a:t>Daniel 10:11-14 MKJV  </a:t>
            </a:r>
            <a:r>
              <a:rPr lang="en-US" dirty="0" smtClean="0"/>
              <a:t>And he said to me, O Daniel, a man greatly beloved, understand the words that I speak to you, and stand upright. For to you I am now sent. And when he had spoken this word to me, I stood trembling.  (12)  Then he said to me, Do not fear, Daniel; for from the first day that you set your heart to understand and to chasten yourself before your God, your words were heard. And I have come for your words.  (13)  But the ruler of the kingdom of Persia withstood me twenty-one days. But lo, Michael, one of the chief rulers, came to help me; and I remained there with the kings of Persia.  (14)  Now I have come to make you understand what shall happen to your people in the latter days. For the vision is yet for many days.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Satan’s Claim</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b="1" dirty="0" smtClean="0">
                <a:solidFill>
                  <a:schemeClr val="accent6">
                    <a:lumMod val="50000"/>
                  </a:schemeClr>
                </a:solidFill>
              </a:rPr>
              <a:t>Luke 4:5-8 MKJV  </a:t>
            </a:r>
            <a:r>
              <a:rPr lang="en-US" dirty="0" smtClean="0"/>
              <a:t>And the Devil, leading Him up into a high mountain, showed Him all the kingdoms of the world in a moment of time.  (6)  And the Devil said to Him, All this power I will give you, and the glory of them; for it has been delivered to me. And I give it to whomever I will.  (7)  Therefore if you will worship me, all shall be yours.  (8)  And Jesus answered and said to him, Get behind me, Satan! For it is written, "You shall worship the Lord your God, and Him only shall you serve</a:t>
            </a:r>
            <a:r>
              <a:rPr lang="en-US" dirty="0" smtClean="0"/>
              <a:t>.“</a:t>
            </a:r>
            <a:br>
              <a:rPr lang="en-US" dirty="0" smtClean="0"/>
            </a:br>
            <a:endParaRPr lang="en-US" dirty="0" smtClean="0"/>
          </a:p>
          <a:p>
            <a:r>
              <a:rPr lang="en-US" b="1" dirty="0" smtClean="0">
                <a:solidFill>
                  <a:schemeClr val="accent6">
                    <a:lumMod val="50000"/>
                  </a:schemeClr>
                </a:solidFill>
              </a:rPr>
              <a:t>1 John 5:18-19 ISV  </a:t>
            </a:r>
            <a:r>
              <a:rPr lang="en-US" dirty="0" smtClean="0"/>
              <a:t>We know that the person who has been born from God does not go on sinning. Rather, the Son of God protects them, and the evil one cannot harm them.  (19)  We know that we are from God and that the whole world lies under the control of the evil one.</a:t>
            </a:r>
          </a:p>
          <a:p>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God’s Response</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686800" cy="5257800"/>
          </a:xfrm>
        </p:spPr>
        <p:txBody>
          <a:bodyPr>
            <a:normAutofit fontScale="77500" lnSpcReduction="20000"/>
          </a:bodyPr>
          <a:lstStyle/>
          <a:p>
            <a:r>
              <a:rPr lang="en-US" b="1" dirty="0" smtClean="0">
                <a:solidFill>
                  <a:schemeClr val="accent6">
                    <a:lumMod val="50000"/>
                  </a:schemeClr>
                </a:solidFill>
              </a:rPr>
              <a:t>Revelation 11:15-19 ISV  </a:t>
            </a:r>
            <a:r>
              <a:rPr lang="en-US" dirty="0" smtClean="0"/>
              <a:t>(15)  When the seventh angel blew his trumpet, there were loud voices in heaven, saying, "The kingdom of the world has become the kingdom of our Lord and of his Christ, and he will rule forever and ever."  (16)  Then the twenty-four elders who were sitting on their thrones in God's presence fell on their faces and worshiped God.  (17)  They said, "We give thanks to you, Lord God Almighty, who is and who was, because you have taken your great power and have begun to rule.  (18)  The nations were angry, but your wrath has come. It is time for the dead to be judged- to reward your servants, the prophets, the saints, and all who fear your name, both unimportant and important, and to destroy those who destroy the earth."  (19)  Then the temple of God in heaven was opened, and the ark of his covenant was seen inside his temple. There were flashes of lightning, noises, peals of thunder, an earthquake, and heavy hail.</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Our Involvement</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410200"/>
          </a:xfrm>
        </p:spPr>
        <p:txBody>
          <a:bodyPr>
            <a:normAutofit fontScale="70000" lnSpcReduction="20000"/>
          </a:bodyPr>
          <a:lstStyle/>
          <a:p>
            <a:r>
              <a:rPr lang="en-US" b="1" dirty="0" smtClean="0">
                <a:solidFill>
                  <a:schemeClr val="accent6">
                    <a:lumMod val="50000"/>
                  </a:schemeClr>
                </a:solidFill>
              </a:rPr>
              <a:t>Revelation 1:4-6 HCSB  </a:t>
            </a:r>
            <a:r>
              <a:rPr lang="en-US" dirty="0" smtClean="0"/>
              <a:t>John: To the seven churches in the province of Asia. Grace and peace to you from the One who is, who was, and who is coming; from the seven spirits before His throne;  (5)  and from Jesus Christ, the faithful witness, the firstborn from the dead and the ruler of the kings of the earth. To Him who loves us and has set us free from our sins by His blood,  (6)  and made us a kingdom, priests to His God and Father--to Him be the glory and dominion forever and ever. Amen</a:t>
            </a:r>
            <a:r>
              <a:rPr lang="en-US" dirty="0" smtClean="0"/>
              <a:t>.</a:t>
            </a:r>
            <a:br>
              <a:rPr lang="en-US" dirty="0" smtClean="0"/>
            </a:br>
            <a:endParaRPr lang="en-US" dirty="0" smtClean="0"/>
          </a:p>
          <a:p>
            <a:r>
              <a:rPr lang="en-US" b="1" dirty="0" smtClean="0">
                <a:solidFill>
                  <a:schemeClr val="accent6">
                    <a:lumMod val="50000"/>
                  </a:schemeClr>
                </a:solidFill>
              </a:rPr>
              <a:t>Revelation 5:9-10 HCSB  </a:t>
            </a:r>
            <a:r>
              <a:rPr lang="en-US" dirty="0" smtClean="0"/>
              <a:t>And they sang a new song: You are worthy to take the scroll and to open its seals; because You were slaughtered, and You redeemed </a:t>
            </a:r>
            <a:r>
              <a:rPr lang="en-US" i="1" dirty="0" smtClean="0"/>
              <a:t>people for God by Your blood from every tribe and language and people and nation.  (10)  You made them a kingdom and priests to our God, and they will reign on the earth</a:t>
            </a:r>
            <a:r>
              <a:rPr lang="en-US" i="1" dirty="0" smtClean="0"/>
              <a:t>.</a:t>
            </a:r>
            <a:br>
              <a:rPr lang="en-US" i="1" dirty="0" smtClean="0"/>
            </a:br>
            <a:endParaRPr lang="en-US" i="1" dirty="0" smtClean="0"/>
          </a:p>
          <a:p>
            <a:r>
              <a:rPr lang="en-US" b="1" dirty="0" smtClean="0">
                <a:solidFill>
                  <a:schemeClr val="accent6">
                    <a:lumMod val="50000"/>
                  </a:schemeClr>
                </a:solidFill>
              </a:rPr>
              <a:t>Revelation 2:26-27 ASV  </a:t>
            </a:r>
            <a:r>
              <a:rPr lang="en-US" dirty="0" smtClean="0"/>
              <a:t>And he that </a:t>
            </a:r>
            <a:r>
              <a:rPr lang="en-US" dirty="0" err="1" smtClean="0"/>
              <a:t>overcometh</a:t>
            </a:r>
            <a:r>
              <a:rPr lang="en-US" dirty="0" smtClean="0"/>
              <a:t>, and he that </a:t>
            </a:r>
            <a:r>
              <a:rPr lang="en-US" dirty="0" err="1" smtClean="0"/>
              <a:t>keepeth</a:t>
            </a:r>
            <a:r>
              <a:rPr lang="en-US" dirty="0" smtClean="0"/>
              <a:t> my works unto the end, to him will I give authority over the nations:  (27)  and he shall rule them with a rod of iron, as the vessels of the potter are broken to shivers; as I also have received of my Father:</a:t>
            </a:r>
          </a:p>
          <a:p>
            <a:endParaRPr lang="en-US" dirty="0" smtClean="0"/>
          </a:p>
          <a:p>
            <a:endParaRPr lang="en-US" i="1"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b="1" dirty="0" err="1">
                <a:solidFill>
                  <a:schemeClr val="accent6">
                    <a:lumMod val="50000"/>
                  </a:schemeClr>
                </a:solidFill>
                <a:effectLst>
                  <a:outerShdw blurRad="38100" dist="38100" dir="2700000" algn="tl">
                    <a:srgbClr val="000000">
                      <a:alpha val="43137"/>
                    </a:srgbClr>
                  </a:outerShdw>
                </a:effectLst>
              </a:rPr>
              <a:t>Ekklesia</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57347" name="Rectangle 3"/>
          <p:cNvSpPr>
            <a:spLocks noGrp="1" noChangeArrowheads="1"/>
          </p:cNvSpPr>
          <p:nvPr>
            <p:ph type="body" idx="1"/>
          </p:nvPr>
        </p:nvSpPr>
        <p:spPr/>
        <p:txBody>
          <a:bodyPr>
            <a:normAutofit fontScale="92500" lnSpcReduction="10000"/>
          </a:bodyPr>
          <a:lstStyle/>
          <a:p>
            <a:r>
              <a:rPr lang="en-US" dirty="0"/>
              <a:t>The </a:t>
            </a:r>
            <a:r>
              <a:rPr lang="en-US" dirty="0" smtClean="0"/>
              <a:t>Church</a:t>
            </a:r>
            <a:br>
              <a:rPr lang="en-US" dirty="0" smtClean="0"/>
            </a:br>
            <a:endParaRPr lang="en-US" dirty="0"/>
          </a:p>
          <a:p>
            <a:r>
              <a:rPr lang="en-US" dirty="0" err="1"/>
              <a:t>Ekklesia</a:t>
            </a:r>
            <a:r>
              <a:rPr lang="en-US" dirty="0"/>
              <a:t> was also the form of city government in Athens</a:t>
            </a:r>
            <a:r>
              <a:rPr lang="en-US" dirty="0" smtClean="0"/>
              <a:t>.</a:t>
            </a:r>
            <a:br>
              <a:rPr lang="en-US" dirty="0" smtClean="0"/>
            </a:br>
            <a:endParaRPr lang="en-US" dirty="0"/>
          </a:p>
          <a:p>
            <a:r>
              <a:rPr lang="en-US" dirty="0"/>
              <a:t>The Church is the Kingdom of God in the midst of the </a:t>
            </a:r>
            <a:r>
              <a:rPr lang="en-US" dirty="0" smtClean="0"/>
              <a:t>city</a:t>
            </a:r>
            <a:br>
              <a:rPr lang="en-US" dirty="0" smtClean="0"/>
            </a:br>
            <a:endParaRPr lang="en-US" dirty="0"/>
          </a:p>
          <a:p>
            <a:r>
              <a:rPr lang="en-US" dirty="0"/>
              <a:t>The Church derives part of  its identity from the city e.g. </a:t>
            </a:r>
            <a:r>
              <a:rPr lang="en-US" dirty="0">
                <a:latin typeface="Times New Roman"/>
              </a:rPr>
              <a:t>“</a:t>
            </a:r>
            <a:r>
              <a:rPr lang="en-US" dirty="0"/>
              <a:t>the </a:t>
            </a:r>
            <a:r>
              <a:rPr lang="en-US" dirty="0" err="1"/>
              <a:t>ekklesia</a:t>
            </a:r>
            <a:r>
              <a:rPr lang="en-US" dirty="0"/>
              <a:t> in Corinth</a:t>
            </a:r>
            <a:r>
              <a:rPr lang="en-US" dirty="0">
                <a:latin typeface="Times New Roman"/>
              </a:rPr>
              <a:t>”</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Polis</a:t>
            </a:r>
          </a:p>
        </p:txBody>
      </p:sp>
      <p:sp>
        <p:nvSpPr>
          <p:cNvPr id="58371" name="Rectangle 3"/>
          <p:cNvSpPr>
            <a:spLocks noGrp="1" noChangeArrowheads="1"/>
          </p:cNvSpPr>
          <p:nvPr>
            <p:ph type="body" idx="1"/>
          </p:nvPr>
        </p:nvSpPr>
        <p:spPr/>
        <p:txBody>
          <a:bodyPr/>
          <a:lstStyle/>
          <a:p>
            <a:r>
              <a:rPr lang="en-US"/>
              <a:t>The City</a:t>
            </a:r>
          </a:p>
          <a:p>
            <a:r>
              <a:rPr lang="en-US"/>
              <a:t>The political life</a:t>
            </a:r>
          </a:p>
          <a:p>
            <a:r>
              <a:rPr lang="en-US"/>
              <a:t>The community or civilization</a:t>
            </a:r>
          </a:p>
          <a:p>
            <a:r>
              <a:rPr lang="en-US"/>
              <a:t>Church members come from the Polis</a:t>
            </a:r>
          </a:p>
          <a:p>
            <a:r>
              <a:rPr lang="en-US"/>
              <a:t>The city also has its </a:t>
            </a:r>
            <a:r>
              <a:rPr lang="en-US">
                <a:latin typeface="Times New Roman"/>
              </a:rPr>
              <a:t>“</a:t>
            </a:r>
            <a:r>
              <a:rPr lang="en-US"/>
              <a:t>gods</a:t>
            </a:r>
            <a:r>
              <a:rPr lang="en-US">
                <a:latin typeface="Times New Roman"/>
              </a:rPr>
              <a:t>”</a:t>
            </a:r>
            <a:r>
              <a:rPr lang="en-US"/>
              <a:t> and its festivals and may be linked to a ruling power or principality e.g. Artemis of the Ephesians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1417</Words>
  <Application>Microsoft Office PowerPoint</Application>
  <PresentationFormat>On-screen Show (4:3)</PresentationFormat>
  <Paragraphs>119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Praying For Governments</vt:lpstr>
      <vt:lpstr>It Is Our Duty</vt:lpstr>
      <vt:lpstr>It Is God’s Concern</vt:lpstr>
      <vt:lpstr>The Spiritual Battle</vt:lpstr>
      <vt:lpstr>Satan’s Claim</vt:lpstr>
      <vt:lpstr>God’s Response</vt:lpstr>
      <vt:lpstr>Our Involvement</vt:lpstr>
      <vt:lpstr>Ekklesia</vt:lpstr>
      <vt:lpstr>Polis</vt:lpstr>
      <vt:lpstr>Kosmos</vt:lpstr>
      <vt:lpstr>Stoichea</vt:lpstr>
      <vt:lpstr>Ouranos</vt:lpstr>
      <vt:lpstr>Theos</vt:lpstr>
      <vt:lpstr>Slide 14</vt:lpstr>
      <vt:lpstr>Slide 15</vt:lpstr>
      <vt:lpstr>Slide 16</vt:lpstr>
      <vt:lpstr>Citizens of Heaven</vt:lpstr>
      <vt:lpstr>Redemption</vt:lpstr>
      <vt:lpstr>Backsliding</vt:lpstr>
      <vt:lpstr>Victory</vt:lpstr>
      <vt:lpstr>Victory  2</vt:lpstr>
      <vt:lpstr>Leaders</vt:lpstr>
      <vt:lpstr>Spirituality</vt:lpstr>
      <vt:lpstr>Spirituality 2</vt:lpstr>
      <vt:lpstr>Psalm 72:2,3</vt:lpstr>
      <vt:lpstr>Psalm 72:4,5</vt:lpstr>
      <vt:lpstr>Psalm 72:6,7</vt:lpstr>
      <vt:lpstr>Psalm 72:8-14</vt:lpstr>
      <vt:lpstr>Psalm 72:15,16</vt:lpstr>
      <vt:lpstr>Psalm 72:17-20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For Governments</dc:title>
  <dc:creator>John Edmiston</dc:creator>
  <cp:lastModifiedBy>John Edmiston</cp:lastModifiedBy>
  <cp:revision>22</cp:revision>
  <dcterms:created xsi:type="dcterms:W3CDTF">2008-07-16T01:17:19Z</dcterms:created>
  <dcterms:modified xsi:type="dcterms:W3CDTF">2008-07-16T19:05:09Z</dcterms:modified>
</cp:coreProperties>
</file>